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9"/>
  </p:notesMasterIdLst>
  <p:handoutMasterIdLst>
    <p:handoutMasterId r:id="rId10"/>
  </p:handoutMasterIdLst>
  <p:sldIdLst>
    <p:sldId id="303" r:id="rId2"/>
    <p:sldId id="705" r:id="rId3"/>
    <p:sldId id="365" r:id="rId4"/>
    <p:sldId id="706" r:id="rId5"/>
    <p:sldId id="710" r:id="rId6"/>
    <p:sldId id="708" r:id="rId7"/>
    <p:sldId id="704" r:id="rId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lrcs" initials="" lastIdx="0" clrIdx="0"/>
  <p:cmAuthor id="2" name="Peraton Labs-PM" initials="MP" lastIdx="4" clrIdx="1">
    <p:extLst>
      <p:ext uri="{19B8F6BF-5375-455C-9EA6-DF929625EA0E}">
        <p15:presenceInfo xmlns:p15="http://schemas.microsoft.com/office/powerpoint/2012/main" userId="Peraton Labs-PM" providerId="None"/>
      </p:ext>
    </p:extLst>
  </p:cmAuthor>
  <p:cmAuthor id="3" name="Peraton Labs-PM1" initials="MP" lastIdx="4" clrIdx="2">
    <p:extLst>
      <p:ext uri="{19B8F6BF-5375-455C-9EA6-DF929625EA0E}">
        <p15:presenceInfo xmlns:p15="http://schemas.microsoft.com/office/powerpoint/2012/main" userId="Peraton Labs-PM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25" autoAdjust="0"/>
  </p:normalViewPr>
  <p:slideViewPr>
    <p:cSldViewPr snapToGrid="0">
      <p:cViewPr varScale="1">
        <p:scale>
          <a:sx n="70" d="100"/>
          <a:sy n="70" d="100"/>
        </p:scale>
        <p:origin x="128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5AE2F6C-12BD-4A4C-8214-A1E6C4D5BEA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1BBA4B29-22D5-492A-A66D-42695EA40401}"/>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30F7FF2-6A3B-4284-BBC9-861E2E607543}" type="datetime1">
              <a:rPr lang="en-US"/>
              <a:pPr>
                <a:defRPr/>
              </a:pPr>
              <a:t>6/2/2023</a:t>
            </a:fld>
            <a:endParaRPr lang="en-US" dirty="0"/>
          </a:p>
        </p:txBody>
      </p:sp>
      <p:sp>
        <p:nvSpPr>
          <p:cNvPr id="9220" name="Rectangle 4">
            <a:extLst>
              <a:ext uri="{FF2B5EF4-FFF2-40B4-BE49-F238E27FC236}">
                <a16:creationId xmlns:a16="http://schemas.microsoft.com/office/drawing/2014/main" id="{3D0385B6-8CE9-4D42-A636-7207BF3EE282}"/>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57208DF9-4A31-4C66-AB9A-1117CA7EC71C}"/>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E096C18-32FF-473B-B7CD-C7E0BA6EB7BF}"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F791766-24A1-44E7-AD14-E6FEDC69DFE0}"/>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37BFA006-7B5A-4BE3-ADE4-FD900B1D8BD9}"/>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1369D62-A2C2-472D-9FF3-BE851A147367}" type="datetime1">
              <a:rPr lang="en-US"/>
              <a:pPr>
                <a:defRPr/>
              </a:pPr>
              <a:t>6/2/2023</a:t>
            </a:fld>
            <a:endParaRPr lang="en-US" dirty="0"/>
          </a:p>
        </p:txBody>
      </p:sp>
      <p:sp>
        <p:nvSpPr>
          <p:cNvPr id="3076" name="Rectangle 4">
            <a:extLst>
              <a:ext uri="{FF2B5EF4-FFF2-40B4-BE49-F238E27FC236}">
                <a16:creationId xmlns:a16="http://schemas.microsoft.com/office/drawing/2014/main" id="{7CA0D7F1-3696-4109-A70C-39BF43DA556A}"/>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48C3AF9F-7F8F-4F89-828D-991B22DB7C9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88DCD174-85A1-41AE-B99C-B3907B98E85C}"/>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0DD0A86D-BE9E-431B-87E3-BCAFF0CAE410}"/>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2A5CF487-FEB1-4ADA-9879-AA8BF746D94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E60A9DC4-2C62-4903-893D-11E1D543DD7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C495441-9E5F-465B-BDEF-5250B1FFB901}"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64B5250E-97EA-435B-81BD-00948676728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14B10CD9-287A-4388-9382-704A4963F790}"/>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75F04065-D46D-4F2E-869C-82C9164D411B}"/>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sv-SE" altLang="en-US" sz="1200" b="1" dirty="0">
                <a:latin typeface="Arial "/>
              </a:rPr>
              <a:t>3GPP TSG SA#100</a:t>
            </a:r>
          </a:p>
          <a:p>
            <a:pPr eaLnBrk="1" hangingPunct="1"/>
            <a:r>
              <a:rPr lang="sv-SE" altLang="en-US" sz="1200" b="1" dirty="0">
                <a:latin typeface="Arial "/>
              </a:rPr>
              <a:t>Taipei, Taiwan; 12. - 16. June 2023</a:t>
            </a:r>
          </a:p>
        </p:txBody>
      </p:sp>
      <p:sp>
        <p:nvSpPr>
          <p:cNvPr id="5" name="Text Box 13">
            <a:extLst>
              <a:ext uri="{FF2B5EF4-FFF2-40B4-BE49-F238E27FC236}">
                <a16:creationId xmlns:a16="http://schemas.microsoft.com/office/drawing/2014/main" id="{36C645BE-8515-4EC7-A018-F17141B11DAB}"/>
              </a:ext>
            </a:extLst>
          </p:cNvPr>
          <p:cNvSpPr txBox="1">
            <a:spLocks noChangeArrowheads="1"/>
          </p:cNvSpPr>
          <p:nvPr userDrawn="1"/>
        </p:nvSpPr>
        <p:spPr bwMode="auto">
          <a:xfrm>
            <a:off x="5821363" y="177800"/>
            <a:ext cx="1463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sz="1200" dirty="0"/>
              <a:t>SWS-230029</a:t>
            </a:r>
            <a:endParaRPr lang="en-GB" altLang="en-US" sz="1200" dirty="0">
              <a:solidFill>
                <a:schemeClr val="bg2"/>
              </a:solidFill>
            </a:endParaRPr>
          </a:p>
        </p:txBody>
      </p:sp>
      <p:sp>
        <p:nvSpPr>
          <p:cNvPr id="2" name="Title 1"/>
          <p:cNvSpPr>
            <a:spLocks noGrp="1"/>
          </p:cNvSpPr>
          <p:nvPr>
            <p:ph type="ctrTitle" hasCustomPrompt="1"/>
          </p:nvPr>
        </p:nvSpPr>
        <p:spPr>
          <a:xfrm>
            <a:off x="685800" y="2130426"/>
            <a:ext cx="7772400" cy="1470025"/>
          </a:xfrm>
        </p:spPr>
        <p:txBody>
          <a:bodyPr/>
          <a:lstStyle>
            <a:lvl1pPr>
              <a:defRPr/>
            </a:lvl1pPr>
          </a:lstStyle>
          <a:p>
            <a:r>
              <a:rPr lang="en-US" dirty="0"/>
              <a:t>Stage 2 Release 19 Priorities for </a:t>
            </a:r>
            <a:br>
              <a:rPr lang="en-US" dirty="0"/>
            </a:br>
            <a:r>
              <a:rPr lang="en-US" dirty="0"/>
              <a:t>Multimedia Priority Service (MPS)</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7052229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7860699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8315522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1FAF5665-8933-4C2F-927F-8E6A37FEB2B2}"/>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027" name="Title Placeholder 1">
            <a:extLst>
              <a:ext uri="{FF2B5EF4-FFF2-40B4-BE49-F238E27FC236}">
                <a16:creationId xmlns:a16="http://schemas.microsoft.com/office/drawing/2014/main" id="{973FEB26-E2B1-4F82-8882-B3A63847E601}"/>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B94E7817-1B5F-45A3-B184-4DFC447C8E74}"/>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5EFF82A4-B233-4A85-BE40-FB2BACC73AC6}"/>
              </a:ext>
            </a:extLst>
          </p:cNvPr>
          <p:cNvSpPr txBox="1"/>
          <p:nvPr userDrawn="1"/>
        </p:nvSpPr>
        <p:spPr>
          <a:xfrm>
            <a:off x="538163" y="6394450"/>
            <a:ext cx="3630612" cy="311150"/>
          </a:xfrm>
          <a:prstGeom prst="rect">
            <a:avLst/>
          </a:prstGeom>
          <a:noFill/>
        </p:spPr>
        <p:txBody>
          <a:bodyPr anchor="ctr">
            <a:normAutofit/>
          </a:bodyPr>
          <a:lstStyle/>
          <a:p>
            <a:pPr>
              <a:defRPr/>
            </a:pPr>
            <a:r>
              <a:rPr lang="en-GB" spc="300" dirty="0">
                <a:solidFill>
                  <a:schemeClr val="bg1"/>
                </a:solidFill>
              </a:rPr>
              <a:t> 3GPP TSG SA meeting</a:t>
            </a:r>
          </a:p>
        </p:txBody>
      </p:sp>
      <p:sp>
        <p:nvSpPr>
          <p:cNvPr id="12" name="Oval 11">
            <a:extLst>
              <a:ext uri="{FF2B5EF4-FFF2-40B4-BE49-F238E27FC236}">
                <a16:creationId xmlns:a16="http://schemas.microsoft.com/office/drawing/2014/main" id="{D7102529-7E7F-468D-868F-731336B786AC}"/>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888CF2A6-8C48-42A6-BEE8-54C9132405B7}" type="slidenum">
              <a:rPr lang="en-GB" altLang="en-US" b="1"/>
              <a:pPr algn="ctr"/>
              <a:t>‹#›</a:t>
            </a:fld>
            <a:endParaRPr lang="en-GB" altLang="en-US" b="1"/>
          </a:p>
          <a:p>
            <a:endParaRPr lang="en-GB" altLang="en-US"/>
          </a:p>
        </p:txBody>
      </p:sp>
      <p:sp>
        <p:nvSpPr>
          <p:cNvPr id="1031" name="Rectangle 15">
            <a:extLst>
              <a:ext uri="{FF2B5EF4-FFF2-40B4-BE49-F238E27FC236}">
                <a16:creationId xmlns:a16="http://schemas.microsoft.com/office/drawing/2014/main" id="{986862AB-EE8D-42BD-83CB-3441250D6D80}"/>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a:solidFill>
                  <a:schemeClr val="bg1"/>
                </a:solidFill>
              </a:rPr>
              <a:t>© 3GPP 2012</a:t>
            </a:r>
            <a:endParaRPr lang="en-GB" altLang="en-US"/>
          </a:p>
        </p:txBody>
      </p:sp>
      <p:sp>
        <p:nvSpPr>
          <p:cNvPr id="1032" name="Rectangle 16">
            <a:extLst>
              <a:ext uri="{FF2B5EF4-FFF2-40B4-BE49-F238E27FC236}">
                <a16:creationId xmlns:a16="http://schemas.microsoft.com/office/drawing/2014/main" id="{5EB0A187-23F9-4781-A0CA-CC33C72E4482}"/>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altLang="en-US" sz="800" dirty="0"/>
              <a:t>© 3GPP 2023</a:t>
            </a:r>
          </a:p>
        </p:txBody>
      </p:sp>
      <p:pic>
        <p:nvPicPr>
          <p:cNvPr id="1033" name="Picture 10" descr="3GPP_TM_RD.jpg">
            <a:extLst>
              <a:ext uri="{FF2B5EF4-FFF2-40B4-BE49-F238E27FC236}">
                <a16:creationId xmlns:a16="http://schemas.microsoft.com/office/drawing/2014/main" id="{AFCF64EB-2F28-4CDB-BE91-8731CF619665}"/>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2178514"/>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2860E73-8910-4B34-A0BA-F76D497DF681}"/>
              </a:ext>
            </a:extLst>
          </p:cNvPr>
          <p:cNvSpPr>
            <a:spLocks noGrp="1" noChangeArrowheads="1"/>
          </p:cNvSpPr>
          <p:nvPr>
            <p:ph type="ctrTitle"/>
          </p:nvPr>
        </p:nvSpPr>
        <p:spPr>
          <a:xfrm>
            <a:off x="685800" y="1958975"/>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GB" dirty="0"/>
              <a:t> </a:t>
            </a:r>
            <a:r>
              <a:rPr lang="en-US" sz="4000" b="1" dirty="0"/>
              <a:t>Stage 2 Release 19 Priorities for Multimedia Priority Service (MPS)</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9D12BEF6-1701-4C56-8C12-52D1921596D9}"/>
              </a:ext>
            </a:extLst>
          </p:cNvPr>
          <p:cNvSpPr>
            <a:spLocks noGrp="1"/>
          </p:cNvSpPr>
          <p:nvPr>
            <p:ph type="subTitle" idx="1"/>
          </p:nvPr>
        </p:nvSpPr>
        <p:spPr>
          <a:xfrm>
            <a:off x="1371600" y="3886199"/>
            <a:ext cx="6400800" cy="2217057"/>
          </a:xfrm>
        </p:spPr>
        <p:txBody>
          <a:bodyPr/>
          <a:lstStyle/>
          <a:p>
            <a:pPr>
              <a:lnSpc>
                <a:spcPct val="80000"/>
              </a:lnSpc>
            </a:pPr>
            <a:br>
              <a:rPr lang="en-US" altLang="en-US" sz="2000" dirty="0"/>
            </a:br>
            <a:r>
              <a:rPr lang="en-US" altLang="en-US" dirty="0">
                <a:latin typeface="Arial" panose="020B0604020202020204" pitchFamily="34" charset="0"/>
              </a:rPr>
              <a:t>Robert Streijl/Peter Monnes</a:t>
            </a:r>
          </a:p>
          <a:p>
            <a:pPr>
              <a:lnSpc>
                <a:spcPct val="80000"/>
              </a:lnSpc>
            </a:pPr>
            <a:endParaRPr lang="en-US" altLang="en-US" sz="2000" dirty="0">
              <a:latin typeface="Arial" panose="020B0604020202020204" pitchFamily="34" charset="0"/>
            </a:endParaRPr>
          </a:p>
          <a:p>
            <a:pPr>
              <a:lnSpc>
                <a:spcPct val="80000"/>
              </a:lnSpc>
            </a:pPr>
            <a:r>
              <a:rPr lang="en-US" altLang="en-US" sz="2000" dirty="0">
                <a:latin typeface="Arial" panose="020B0604020202020204" pitchFamily="34" charset="0"/>
              </a:rPr>
              <a:t>Peraton Labs</a:t>
            </a:r>
          </a:p>
          <a:p>
            <a:pPr>
              <a:lnSpc>
                <a:spcPct val="80000"/>
              </a:lnSpc>
            </a:pPr>
            <a:endParaRPr lang="en-US" altLang="en-US" sz="2000" dirty="0">
              <a:latin typeface="Arial" panose="020B0604020202020204" pitchFamily="34" charset="0"/>
            </a:endParaRPr>
          </a:p>
          <a:p>
            <a:pPr>
              <a:lnSpc>
                <a:spcPct val="80000"/>
              </a:lnSpc>
            </a:pPr>
            <a:r>
              <a:rPr lang="en-US" altLang="en-US" sz="2000" dirty="0">
                <a:latin typeface="Arial" panose="020B0604020202020204" pitchFamily="34" charset="0"/>
              </a:rPr>
              <a:t>Supporting Companies: CISA ECD</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E57ECD-E8D1-4D6A-9930-CC1A52364188}"/>
              </a:ext>
            </a:extLst>
          </p:cNvPr>
          <p:cNvSpPr>
            <a:spLocks noGrp="1"/>
          </p:cNvSpPr>
          <p:nvPr>
            <p:ph type="title"/>
          </p:nvPr>
        </p:nvSpPr>
        <p:spPr/>
        <p:txBody>
          <a:bodyPr/>
          <a:lstStyle/>
          <a:p>
            <a:r>
              <a:rPr lang="en-US" dirty="0"/>
              <a:t>Outline</a:t>
            </a:r>
          </a:p>
        </p:txBody>
      </p:sp>
      <p:sp>
        <p:nvSpPr>
          <p:cNvPr id="7171" name="Content Placeholder 2">
            <a:extLst>
              <a:ext uri="{FF2B5EF4-FFF2-40B4-BE49-F238E27FC236}">
                <a16:creationId xmlns:a16="http://schemas.microsoft.com/office/drawing/2014/main" id="{86BB71C4-4BCD-47DB-9504-30A1379A652D}"/>
              </a:ext>
            </a:extLst>
          </p:cNvPr>
          <p:cNvSpPr>
            <a:spLocks noGrp="1"/>
          </p:cNvSpPr>
          <p:nvPr>
            <p:ph idx="1"/>
          </p:nvPr>
        </p:nvSpPr>
        <p:spPr/>
        <p:txBody>
          <a:bodyPr/>
          <a:lstStyle/>
          <a:p>
            <a:r>
              <a:rPr lang="en-GB" dirty="0"/>
              <a:t>Release 19 MPS topics</a:t>
            </a:r>
          </a:p>
          <a:p>
            <a:pPr lvl="1"/>
            <a:r>
              <a:rPr lang="en-GB" dirty="0"/>
              <a:t>MPS for Messaging, </a:t>
            </a:r>
          </a:p>
          <a:p>
            <a:pPr lvl="1"/>
            <a:r>
              <a:rPr lang="en-GB" kern="1200" dirty="0">
                <a:solidFill>
                  <a:schemeClr val="dk1"/>
                </a:solidFill>
              </a:rPr>
              <a:t>Untrusted WLAN Authorization</a:t>
            </a:r>
            <a:r>
              <a:rPr lang="en-US" dirty="0"/>
              <a:t>, and</a:t>
            </a:r>
          </a:p>
          <a:p>
            <a:pPr lvl="1"/>
            <a:r>
              <a:rPr lang="en-GB" kern="1200" dirty="0">
                <a:solidFill>
                  <a:schemeClr val="dk1"/>
                </a:solidFill>
              </a:rPr>
              <a:t>5GC LBO Authorization</a:t>
            </a:r>
            <a:endParaRPr lang="en-GB"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771529797"/>
              </p:ext>
            </p:extLst>
          </p:nvPr>
        </p:nvGraphicFramePr>
        <p:xfrm>
          <a:off x="254000" y="1371600"/>
          <a:ext cx="8513761" cy="2901843"/>
        </p:xfrm>
        <a:graphic>
          <a:graphicData uri="http://schemas.openxmlformats.org/drawingml/2006/table">
            <a:tbl>
              <a:tblPr firstRow="1" bandRow="1">
                <a:tableStyleId>{5C22544A-7EE6-4342-B048-85BDC9FD1C3A}</a:tableStyleId>
              </a:tblPr>
              <a:tblGrid>
                <a:gridCol w="381000">
                  <a:extLst>
                    <a:ext uri="{9D8B030D-6E8A-4147-A177-3AD203B41FA5}">
                      <a16:colId xmlns:a16="http://schemas.microsoft.com/office/drawing/2014/main" val="2236238882"/>
                    </a:ext>
                  </a:extLst>
                </a:gridCol>
                <a:gridCol w="1092200">
                  <a:extLst>
                    <a:ext uri="{9D8B030D-6E8A-4147-A177-3AD203B41FA5}">
                      <a16:colId xmlns:a16="http://schemas.microsoft.com/office/drawing/2014/main" val="562605877"/>
                    </a:ext>
                  </a:extLst>
                </a:gridCol>
                <a:gridCol w="4013200">
                  <a:extLst>
                    <a:ext uri="{9D8B030D-6E8A-4147-A177-3AD203B41FA5}">
                      <a16:colId xmlns:a16="http://schemas.microsoft.com/office/drawing/2014/main" val="824553124"/>
                    </a:ext>
                  </a:extLst>
                </a:gridCol>
                <a:gridCol w="965200">
                  <a:extLst>
                    <a:ext uri="{9D8B030D-6E8A-4147-A177-3AD203B41FA5}">
                      <a16:colId xmlns:a16="http://schemas.microsoft.com/office/drawing/2014/main" val="4265244648"/>
                    </a:ext>
                  </a:extLst>
                </a:gridCol>
                <a:gridCol w="660400">
                  <a:extLst>
                    <a:ext uri="{9D8B030D-6E8A-4147-A177-3AD203B41FA5}">
                      <a16:colId xmlns:a16="http://schemas.microsoft.com/office/drawing/2014/main" val="714072198"/>
                    </a:ext>
                  </a:extLst>
                </a:gridCol>
                <a:gridCol w="650590">
                  <a:extLst>
                    <a:ext uri="{9D8B030D-6E8A-4147-A177-3AD203B41FA5}">
                      <a16:colId xmlns:a16="http://schemas.microsoft.com/office/drawing/2014/main" val="1390949308"/>
                    </a:ext>
                  </a:extLst>
                </a:gridCol>
                <a:gridCol w="751171">
                  <a:extLst>
                    <a:ext uri="{9D8B030D-6E8A-4147-A177-3AD203B41FA5}">
                      <a16:colId xmlns:a16="http://schemas.microsoft.com/office/drawing/2014/main" val="129207063"/>
                    </a:ext>
                  </a:extLst>
                </a:gridCol>
              </a:tblGrid>
              <a:tr h="749300">
                <a:tc>
                  <a:txBody>
                    <a:bodyPr/>
                    <a:lstStyle/>
                    <a:p>
                      <a:pPr algn="ctr"/>
                      <a:r>
                        <a:rPr lang="en-US" sz="1200" dirty="0"/>
                        <a:t>S.NO.</a:t>
                      </a:r>
                    </a:p>
                  </a:txBody>
                  <a:tcPr marL="68580" marR="68580" marT="34290" marB="34290"/>
                </a:tc>
                <a:tc>
                  <a:txBody>
                    <a:bodyPr/>
                    <a:lstStyle/>
                    <a:p>
                      <a:pPr algn="ctr"/>
                      <a:r>
                        <a:rPr lang="en-US" sz="1200" dirty="0"/>
                        <a:t>Title </a:t>
                      </a:r>
                    </a:p>
                  </a:txBody>
                  <a:tcPr marL="68580" marR="68580" marT="34290" marB="34290"/>
                </a:tc>
                <a:tc>
                  <a:txBody>
                    <a:bodyPr/>
                    <a:lstStyle/>
                    <a:p>
                      <a:pPr algn="ctr"/>
                      <a:r>
                        <a:rPr lang="en-US" sz="1200" dirty="0"/>
                        <a:t>Brief Description and Key Objectives</a:t>
                      </a:r>
                    </a:p>
                    <a:p>
                      <a:pPr algn="ctr"/>
                      <a:endParaRPr lang="en-US" sz="1200" dirty="0"/>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Stage-1 Study/Work Item</a:t>
                      </a:r>
                    </a:p>
                  </a:txBody>
                  <a:tcPr marL="68580" marR="68580" marT="34290" marB="34290"/>
                </a:tc>
                <a:tc>
                  <a:txBody>
                    <a:bodyPr/>
                    <a:lstStyle/>
                    <a:p>
                      <a:pPr algn="ctr"/>
                      <a:r>
                        <a:rPr lang="en-US" sz="1200" dirty="0"/>
                        <a:t>Lead Stage-2 WG </a:t>
                      </a:r>
                    </a:p>
                  </a:txBody>
                  <a:tcPr marL="68580" marR="68580" marT="34290" marB="34290"/>
                </a:tc>
                <a:tc>
                  <a:txBody>
                    <a:bodyPr/>
                    <a:lstStyle/>
                    <a:p>
                      <a:pPr algn="ctr"/>
                      <a:r>
                        <a:rPr lang="en-US" sz="1200" dirty="0"/>
                        <a:t>RAN dependencies</a:t>
                      </a:r>
                    </a:p>
                  </a:txBody>
                  <a:tcPr marL="68580" marR="68580" marT="34290" marB="34290"/>
                </a:tc>
                <a:tc>
                  <a:txBody>
                    <a:bodyPr/>
                    <a:lstStyle/>
                    <a:p>
                      <a:pPr algn="ctr"/>
                      <a:r>
                        <a:rPr lang="en-US" sz="1200" dirty="0"/>
                        <a:t>Other WG dependencies</a:t>
                      </a:r>
                    </a:p>
                  </a:txBody>
                  <a:tcPr marL="68580" marR="68580" marT="34290" marB="34290"/>
                </a:tc>
                <a:extLst>
                  <a:ext uri="{0D108BD9-81ED-4DB2-BD59-A6C34878D82A}">
                    <a16:rowId xmlns:a16="http://schemas.microsoft.com/office/drawing/2014/main" val="4108668729"/>
                  </a:ext>
                </a:extLst>
              </a:tr>
              <a:tr h="530557">
                <a:tc rowSpan="2">
                  <a:txBody>
                    <a:bodyPr/>
                    <a:lstStyle/>
                    <a:p>
                      <a:r>
                        <a:rPr lang="en-US" sz="1200" dirty="0"/>
                        <a:t>1.</a:t>
                      </a:r>
                    </a:p>
                    <a:p>
                      <a:endParaRPr lang="en-US" sz="1200" dirty="0"/>
                    </a:p>
                  </a:txBody>
                  <a:tcPr marL="68580" marR="68580" marT="34290" marB="34290"/>
                </a:tc>
                <a:tc rowSpan="2">
                  <a:txBody>
                    <a:bodyPr/>
                    <a:lstStyle/>
                    <a:p>
                      <a:r>
                        <a:rPr lang="en-GB" sz="1200" dirty="0"/>
                        <a:t>MPS for Messaging</a:t>
                      </a:r>
                    </a:p>
                  </a:txBody>
                  <a:tcPr marL="68580" marR="68580" marT="34290" marB="34290"/>
                </a:tc>
                <a:tc>
                  <a:txBody>
                    <a:bodyPr/>
                    <a:lstStyle/>
                    <a:p>
                      <a:pPr marL="0" indent="0">
                        <a:buFont typeface="+mj-lt"/>
                        <a:buNone/>
                      </a:pPr>
                      <a:r>
                        <a:rPr lang="en-US" sz="1200" kern="1200" dirty="0">
                          <a:solidFill>
                            <a:schemeClr val="dk1"/>
                          </a:solidFill>
                          <a:effectLst/>
                          <a:latin typeface="+mn-lt"/>
                          <a:ea typeface="+mn-ea"/>
                          <a:cs typeface="+mn-cs"/>
                        </a:rPr>
                        <a:t>MPS priority for IMS messaging and SMS including, SMS over NAS and SMS over IP</a:t>
                      </a:r>
                    </a:p>
                  </a:txBody>
                  <a:tcPr marL="68580" marR="68580" marT="34290" marB="34290"/>
                </a:tc>
                <a:tc>
                  <a:txBody>
                    <a:bodyPr/>
                    <a:lstStyle/>
                    <a:p>
                      <a:r>
                        <a:rPr lang="en-US" sz="1200" dirty="0"/>
                        <a:t>Yes, TS 22.153</a:t>
                      </a:r>
                    </a:p>
                  </a:txBody>
                  <a:tcPr marL="68580" marR="68580" marT="34290" marB="34290"/>
                </a:tc>
                <a:tc>
                  <a:txBody>
                    <a:bodyPr/>
                    <a:lstStyle/>
                    <a:p>
                      <a:r>
                        <a:rPr lang="en-US" sz="1200" dirty="0"/>
                        <a:t>SA2</a:t>
                      </a:r>
                      <a:r>
                        <a:rPr lang="en-US" sz="1200" dirty="0">
                          <a:solidFill>
                            <a:srgbClr val="FF0000"/>
                          </a:solidFill>
                        </a:rPr>
                        <a:t>*</a:t>
                      </a:r>
                    </a:p>
                  </a:txBody>
                  <a:tcPr marL="68580" marR="68580" marT="34290" marB="34290"/>
                </a:tc>
                <a:tc>
                  <a:txBody>
                    <a:bodyPr/>
                    <a:lstStyle/>
                    <a:p>
                      <a:r>
                        <a:rPr lang="en-US" sz="1200" dirty="0"/>
                        <a:t>No</a:t>
                      </a:r>
                    </a:p>
                  </a:txBody>
                  <a:tcPr marL="68580" marR="68580" marT="34290" marB="34290"/>
                </a:tc>
                <a:tc>
                  <a:txBody>
                    <a:bodyPr/>
                    <a:lstStyle/>
                    <a:p>
                      <a:endParaRPr lang="en-US" sz="1200" dirty="0"/>
                    </a:p>
                  </a:txBody>
                  <a:tcPr marL="68580" marR="68580" marT="34290" marB="34290"/>
                </a:tc>
                <a:extLst>
                  <a:ext uri="{0D108BD9-81ED-4DB2-BD59-A6C34878D82A}">
                    <a16:rowId xmlns:a16="http://schemas.microsoft.com/office/drawing/2014/main" val="1961773117"/>
                  </a:ext>
                </a:extLst>
              </a:tr>
              <a:tr h="427590">
                <a:tc vMerge="1">
                  <a:txBody>
                    <a:bodyPr/>
                    <a:lstStyle/>
                    <a:p>
                      <a:endParaRPr lang="en-US" sz="1200" dirty="0"/>
                    </a:p>
                  </a:txBody>
                  <a:tcPr marL="68580" marR="68580" marT="34290" marB="34290"/>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txBody>
                  <a:tcPr marL="68580" marR="68580" marT="34290" marB="34290"/>
                </a:tc>
                <a:tc>
                  <a:txBody>
                    <a:bodyPr/>
                    <a:lstStyle/>
                    <a:p>
                      <a:r>
                        <a:rPr lang="en-US" sz="1200" dirty="0"/>
                        <a:t>MPS priority for MSGin5G</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Yes, TS 22.153</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SA6</a:t>
                      </a:r>
                      <a:r>
                        <a:rPr lang="en-US" sz="1200" kern="1200" dirty="0">
                          <a:solidFill>
                            <a:srgbClr val="FF0000"/>
                          </a:solidFill>
                          <a:latin typeface="+mn-lt"/>
                          <a:ea typeface="+mn-ea"/>
                          <a:cs typeface="+mn-cs"/>
                        </a:rPr>
                        <a:t>*</a:t>
                      </a:r>
                    </a:p>
                    <a:p>
                      <a:endParaRPr lang="en-US" sz="1200" dirty="0"/>
                    </a:p>
                  </a:txBody>
                  <a:tcPr marL="68580" marR="68580" marT="34290" marB="34290"/>
                </a:tc>
                <a:tc>
                  <a:txBody>
                    <a:bodyPr/>
                    <a:lstStyle/>
                    <a:p>
                      <a:r>
                        <a:rPr lang="en-US" sz="1200" dirty="0"/>
                        <a:t>No</a:t>
                      </a:r>
                    </a:p>
                  </a:txBody>
                  <a:tcPr marL="68580" marR="68580" marT="34290" marB="34290"/>
                </a:tc>
                <a:tc>
                  <a:txBody>
                    <a:bodyPr/>
                    <a:lstStyle/>
                    <a:p>
                      <a:endParaRPr lang="en-US" sz="1200" dirty="0"/>
                    </a:p>
                  </a:txBody>
                  <a:tcPr marL="68580" marR="68580" marT="34290" marB="34290"/>
                </a:tc>
                <a:extLst>
                  <a:ext uri="{0D108BD9-81ED-4DB2-BD59-A6C34878D82A}">
                    <a16:rowId xmlns:a16="http://schemas.microsoft.com/office/drawing/2014/main" val="136015713"/>
                  </a:ext>
                </a:extLst>
              </a:tr>
              <a:tr h="614026">
                <a:tc>
                  <a:txBody>
                    <a:bodyPr/>
                    <a:lstStyle/>
                    <a:p>
                      <a:r>
                        <a:rPr lang="en-US" sz="1200" dirty="0"/>
                        <a:t>2.</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dk1"/>
                          </a:solidFill>
                          <a:latin typeface="+mn-lt"/>
                          <a:ea typeface="+mn-ea"/>
                          <a:cs typeface="+mn-cs"/>
                        </a:rPr>
                        <a:t>Untrusted WLAN Authorization</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Priority authorization for untrusted WLAN access.</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Yes, TS 22.153</a:t>
                      </a:r>
                    </a:p>
                    <a:p>
                      <a:endParaRPr lang="en-US" sz="12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SA3</a:t>
                      </a:r>
                      <a:r>
                        <a:rPr lang="en-US" sz="1200" kern="1200" dirty="0">
                          <a:solidFill>
                            <a:srgbClr val="FF0000"/>
                          </a:solidFill>
                          <a:latin typeface="+mn-lt"/>
                          <a:ea typeface="+mn-ea"/>
                          <a:cs typeface="+mn-cs"/>
                        </a:rPr>
                        <a:t>**</a:t>
                      </a:r>
                    </a:p>
                    <a:p>
                      <a:endParaRPr lang="en-US" sz="1200" dirty="0"/>
                    </a:p>
                  </a:txBody>
                  <a:tcPr marL="68580" marR="68580" marT="34290" marB="34290"/>
                </a:tc>
                <a:tc>
                  <a:txBody>
                    <a:bodyPr/>
                    <a:lstStyle/>
                    <a:p>
                      <a:r>
                        <a:rPr lang="en-US" sz="1200" dirty="0"/>
                        <a:t>No</a:t>
                      </a:r>
                    </a:p>
                  </a:txBody>
                  <a:tcPr marL="68580" marR="68580" marT="34290" marB="34290"/>
                </a:tc>
                <a:tc>
                  <a:txBody>
                    <a:bodyPr/>
                    <a:lstStyle/>
                    <a:p>
                      <a:r>
                        <a:rPr lang="en-US" sz="1200" dirty="0"/>
                        <a:t>SA2</a:t>
                      </a:r>
                    </a:p>
                  </a:txBody>
                  <a:tcPr marL="68580" marR="68580" marT="34290" marB="34290"/>
                </a:tc>
                <a:extLst>
                  <a:ext uri="{0D108BD9-81ED-4DB2-BD59-A6C34878D82A}">
                    <a16:rowId xmlns:a16="http://schemas.microsoft.com/office/drawing/2014/main" val="3494278430"/>
                  </a:ext>
                </a:extLst>
              </a:tr>
              <a:tr h="519626">
                <a:tc>
                  <a:txBody>
                    <a:bodyPr/>
                    <a:lstStyle/>
                    <a:p>
                      <a:r>
                        <a:rPr lang="en-US" sz="1200" dirty="0"/>
                        <a:t>3.</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dk1"/>
                          </a:solidFill>
                          <a:latin typeface="+mn-lt"/>
                          <a:ea typeface="+mn-ea"/>
                          <a:cs typeface="+mn-cs"/>
                        </a:rPr>
                        <a:t>5GC LBO Authorization</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Home network support for service authorization by the visited network during LBO roaming.</a:t>
                      </a:r>
                      <a:endParaRPr lang="en-US" altLang="en-US" sz="12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Yes, TS 22.153</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SA2</a:t>
                      </a:r>
                      <a:r>
                        <a:rPr lang="en-US" sz="1200" kern="1200" dirty="0">
                          <a:solidFill>
                            <a:srgbClr val="FF0000"/>
                          </a:solidFill>
                          <a:latin typeface="+mn-lt"/>
                          <a:ea typeface="+mn-ea"/>
                          <a:cs typeface="+mn-cs"/>
                        </a:rPr>
                        <a:t>**</a:t>
                      </a:r>
                    </a:p>
                    <a:p>
                      <a:endParaRPr lang="en-US" sz="1200" dirty="0"/>
                    </a:p>
                  </a:txBody>
                  <a:tcPr marL="68580" marR="68580" marT="34290" marB="34290"/>
                </a:tc>
                <a:tc>
                  <a:txBody>
                    <a:bodyPr/>
                    <a:lstStyle/>
                    <a:p>
                      <a:r>
                        <a:rPr lang="en-US" sz="1200" dirty="0"/>
                        <a:t>No</a:t>
                      </a:r>
                    </a:p>
                  </a:txBody>
                  <a:tcPr marL="68580" marR="68580" marT="34290" marB="34290"/>
                </a:tc>
                <a:tc>
                  <a:txBody>
                    <a:bodyPr/>
                    <a:lstStyle/>
                    <a:p>
                      <a:endParaRPr lang="en-US" sz="1200" dirty="0"/>
                    </a:p>
                  </a:txBody>
                  <a:tcPr marL="68580" marR="68580" marT="34290" marB="34290"/>
                </a:tc>
                <a:extLst>
                  <a:ext uri="{0D108BD9-81ED-4DB2-BD59-A6C34878D82A}">
                    <a16:rowId xmlns:a16="http://schemas.microsoft.com/office/drawing/2014/main" val="3452554556"/>
                  </a:ext>
                </a:extLst>
              </a:tr>
            </a:tbl>
          </a:graphicData>
        </a:graphic>
      </p:graphicFrame>
      <p:sp>
        <p:nvSpPr>
          <p:cNvPr id="3" name="TextBox 2">
            <a:extLst>
              <a:ext uri="{FF2B5EF4-FFF2-40B4-BE49-F238E27FC236}">
                <a16:creationId xmlns:a16="http://schemas.microsoft.com/office/drawing/2014/main" id="{87F7AC89-63CE-4F22-A736-E2D9D06EC1BA}"/>
              </a:ext>
            </a:extLst>
          </p:cNvPr>
          <p:cNvSpPr txBox="1"/>
          <p:nvPr/>
        </p:nvSpPr>
        <p:spPr>
          <a:xfrm>
            <a:off x="333375" y="5124450"/>
            <a:ext cx="1564852" cy="461665"/>
          </a:xfrm>
          <a:prstGeom prst="rect">
            <a:avLst/>
          </a:prstGeom>
          <a:noFill/>
        </p:spPr>
        <p:txBody>
          <a:bodyPr wrap="none" rtlCol="0">
            <a:spAutoFit/>
          </a:bodyPr>
          <a:lstStyle/>
          <a:p>
            <a:r>
              <a:rPr lang="en-US" sz="1200" dirty="0">
                <a:solidFill>
                  <a:srgbClr val="FF0000"/>
                </a:solidFill>
                <a:latin typeface="+mn-lt"/>
                <a:cs typeface="+mn-cs"/>
              </a:rPr>
              <a:t>*</a:t>
            </a:r>
            <a:r>
              <a:rPr lang="en-US" dirty="0"/>
              <a:t> A study is not required</a:t>
            </a:r>
          </a:p>
          <a:p>
            <a:r>
              <a:rPr lang="en-US" sz="1200" dirty="0">
                <a:solidFill>
                  <a:srgbClr val="FF0000"/>
                </a:solidFill>
                <a:latin typeface="+mn-lt"/>
                <a:cs typeface="+mn-cs"/>
              </a:rPr>
              <a:t>**</a:t>
            </a:r>
            <a:r>
              <a:rPr lang="en-US" dirty="0"/>
              <a:t> </a:t>
            </a:r>
            <a:r>
              <a:rPr lang="en-US" dirty="0">
                <a:solidFill>
                  <a:schemeClr val="dk1"/>
                </a:solidFill>
              </a:rPr>
              <a:t>M</a:t>
            </a:r>
            <a:r>
              <a:rPr lang="en-US" dirty="0"/>
              <a:t>ay require a study</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3071D38-CF86-4875-98CB-107C72328F63}"/>
              </a:ext>
            </a:extLst>
          </p:cNvPr>
          <p:cNvSpPr>
            <a:spLocks noGrp="1"/>
          </p:cNvSpPr>
          <p:nvPr>
            <p:ph type="title"/>
          </p:nvPr>
        </p:nvSpPr>
        <p:spPr/>
        <p:txBody>
          <a:bodyPr/>
          <a:lstStyle/>
          <a:p>
            <a:r>
              <a:rPr lang="en-GB" altLang="en-US" dirty="0"/>
              <a:t>MPS for Messaging</a:t>
            </a:r>
          </a:p>
        </p:txBody>
      </p:sp>
      <p:sp>
        <p:nvSpPr>
          <p:cNvPr id="8195" name="Content Placeholder 2">
            <a:extLst>
              <a:ext uri="{FF2B5EF4-FFF2-40B4-BE49-F238E27FC236}">
                <a16:creationId xmlns:a16="http://schemas.microsoft.com/office/drawing/2014/main" id="{C20579A5-4118-444C-BB37-198B72945A56}"/>
              </a:ext>
            </a:extLst>
          </p:cNvPr>
          <p:cNvSpPr>
            <a:spLocks noGrp="1"/>
          </p:cNvSpPr>
          <p:nvPr>
            <p:ph idx="1"/>
          </p:nvPr>
        </p:nvSpPr>
        <p:spPr>
          <a:xfrm>
            <a:off x="377825" y="1074057"/>
            <a:ext cx="8388350" cy="5326743"/>
          </a:xfrm>
        </p:spPr>
        <p:txBody>
          <a:bodyPr/>
          <a:lstStyle/>
          <a:p>
            <a:r>
              <a:rPr lang="en-US" altLang="en-US" sz="2400" dirty="0"/>
              <a:t>Description</a:t>
            </a:r>
          </a:p>
          <a:p>
            <a:pPr lvl="1"/>
            <a:r>
              <a:rPr lang="en-GB" sz="2000" dirty="0"/>
              <a:t>In addition to voice/video calls and data specified in TS 22.153, authorized MPS Service Users also need priority for messaging services in periods of network congestion during which normal commercial messaging services are degraded.</a:t>
            </a:r>
          </a:p>
          <a:p>
            <a:r>
              <a:rPr lang="en-US" altLang="en-US" sz="2400" dirty="0"/>
              <a:t>Stage 1</a:t>
            </a:r>
          </a:p>
          <a:p>
            <a:pPr lvl="1"/>
            <a:r>
              <a:rPr lang="en-GB" altLang="en-US" sz="2000" dirty="0"/>
              <a:t>TS 22.153 </a:t>
            </a:r>
            <a:r>
              <a:rPr lang="en-GB" sz="2000" dirty="0"/>
              <a:t>§ 9.4 “MPS for Messaging Services”</a:t>
            </a:r>
            <a:endParaRPr lang="en-US" altLang="en-US" sz="2000" dirty="0"/>
          </a:p>
          <a:p>
            <a:r>
              <a:rPr lang="en-US" altLang="en-US" sz="2400" dirty="0"/>
              <a:t>Scope</a:t>
            </a:r>
          </a:p>
          <a:p>
            <a:pPr lvl="1"/>
            <a:r>
              <a:rPr lang="en-US" sz="2000" dirty="0"/>
              <a:t>Support of MPS priority for SMS, IMS messaging and MSGin5G</a:t>
            </a:r>
          </a:p>
          <a:p>
            <a:pPr lvl="1"/>
            <a:r>
              <a:rPr lang="en-US" sz="2000" dirty="0"/>
              <a:t>Initiated only by UEs with a subscription for MPS, recipient need not have an MPS subscription.</a:t>
            </a:r>
          </a:p>
          <a:p>
            <a:pPr lvl="1"/>
            <a:r>
              <a:rPr lang="en-US" sz="2000" dirty="0"/>
              <a:t>EPC and 5GC</a:t>
            </a:r>
          </a:p>
          <a:p>
            <a:endParaRPr lang="en-US"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3071D38-CF86-4875-98CB-107C72328F63}"/>
              </a:ext>
            </a:extLst>
          </p:cNvPr>
          <p:cNvSpPr>
            <a:spLocks noGrp="1"/>
          </p:cNvSpPr>
          <p:nvPr>
            <p:ph type="title"/>
          </p:nvPr>
        </p:nvSpPr>
        <p:spPr/>
        <p:txBody>
          <a:bodyPr/>
          <a:lstStyle/>
          <a:p>
            <a:r>
              <a:rPr lang="en-GB" dirty="0"/>
              <a:t>Untrusted WLAN Authorization</a:t>
            </a:r>
          </a:p>
        </p:txBody>
      </p:sp>
      <p:sp>
        <p:nvSpPr>
          <p:cNvPr id="8195" name="Content Placeholder 2">
            <a:extLst>
              <a:ext uri="{FF2B5EF4-FFF2-40B4-BE49-F238E27FC236}">
                <a16:creationId xmlns:a16="http://schemas.microsoft.com/office/drawing/2014/main" id="{C20579A5-4118-444C-BB37-198B72945A56}"/>
              </a:ext>
            </a:extLst>
          </p:cNvPr>
          <p:cNvSpPr>
            <a:spLocks noGrp="1"/>
          </p:cNvSpPr>
          <p:nvPr>
            <p:ph idx="1"/>
          </p:nvPr>
        </p:nvSpPr>
        <p:spPr>
          <a:xfrm>
            <a:off x="266700" y="1124857"/>
            <a:ext cx="8388350" cy="4948397"/>
          </a:xfrm>
        </p:spPr>
        <p:txBody>
          <a:bodyPr/>
          <a:lstStyle/>
          <a:p>
            <a:r>
              <a:rPr lang="en-US" altLang="en-US" sz="2400" dirty="0"/>
              <a:t>Description</a:t>
            </a:r>
          </a:p>
          <a:p>
            <a:pPr lvl="1"/>
            <a:r>
              <a:rPr lang="en-GB" altLang="en-US" sz="2000" dirty="0"/>
              <a:t>Trusted access is supported per Rel-18, but there is no full solution for untrusted access.  </a:t>
            </a:r>
            <a:endParaRPr lang="en-US" altLang="en-US" sz="2000" dirty="0"/>
          </a:p>
          <a:p>
            <a:pPr lvl="1"/>
            <a:r>
              <a:rPr lang="en-GB" altLang="en-US" sz="2000" dirty="0"/>
              <a:t>The 3GPP system should convey information to allow an untrusted WLAN to verify authorization for priority usage. </a:t>
            </a:r>
          </a:p>
          <a:p>
            <a:r>
              <a:rPr lang="en-US" altLang="en-US" sz="2400" dirty="0"/>
              <a:t>Stage 1</a:t>
            </a:r>
          </a:p>
          <a:p>
            <a:pPr lvl="1"/>
            <a:r>
              <a:rPr lang="en-GB" sz="2000" dirty="0"/>
              <a:t>In TS 22.153 § 10.1.1.3 “WLAN Interworking”: “For a UE with WLAN access to the EPC/5GC, the 3GPP system shall support delivery of the following to the WLAN”</a:t>
            </a:r>
          </a:p>
          <a:p>
            <a:pPr lvl="2"/>
            <a:r>
              <a:rPr lang="en-GB" sz="1600" dirty="0"/>
              <a:t>“indication of MPS for MMTEL voice/video authorization”,…</a:t>
            </a:r>
          </a:p>
          <a:p>
            <a:pPr lvl="2"/>
            <a:r>
              <a:rPr lang="en-GB" sz="1600" dirty="0"/>
              <a:t>“indication of MPS for DTS authorization”.</a:t>
            </a:r>
            <a:endParaRPr lang="en-US" altLang="en-US" sz="1600" dirty="0"/>
          </a:p>
          <a:p>
            <a:r>
              <a:rPr lang="en-US" altLang="en-US" sz="2400" dirty="0"/>
              <a:t>Scope</a:t>
            </a:r>
          </a:p>
          <a:p>
            <a:pPr lvl="1"/>
            <a:r>
              <a:rPr lang="en-US" altLang="en-US" sz="2000" dirty="0"/>
              <a:t>Convey information to allow an untrusted WLAN to verify authorization for priority for a UE connected via an untrusted WLAN to an EPC or 5GC.</a:t>
            </a:r>
          </a:p>
          <a:p>
            <a:pPr marL="0" indent="0">
              <a:buNone/>
            </a:pPr>
            <a:endParaRPr lang="en-US" altLang="en-US" sz="2000" dirty="0"/>
          </a:p>
          <a:p>
            <a:endParaRPr lang="en-US" altLang="en-US" sz="2000" dirty="0"/>
          </a:p>
        </p:txBody>
      </p:sp>
    </p:spTree>
    <p:extLst>
      <p:ext uri="{BB962C8B-B14F-4D97-AF65-F5344CB8AC3E}">
        <p14:creationId xmlns:p14="http://schemas.microsoft.com/office/powerpoint/2010/main" val="808904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3071D38-CF86-4875-98CB-107C72328F63}"/>
              </a:ext>
            </a:extLst>
          </p:cNvPr>
          <p:cNvSpPr>
            <a:spLocks noGrp="1"/>
          </p:cNvSpPr>
          <p:nvPr>
            <p:ph type="title"/>
          </p:nvPr>
        </p:nvSpPr>
        <p:spPr/>
        <p:txBody>
          <a:bodyPr/>
          <a:lstStyle/>
          <a:p>
            <a:r>
              <a:rPr lang="en-GB" altLang="en-US" dirty="0"/>
              <a:t>5GC LBO Authorization</a:t>
            </a:r>
          </a:p>
        </p:txBody>
      </p:sp>
      <p:sp>
        <p:nvSpPr>
          <p:cNvPr id="8195" name="Content Placeholder 2">
            <a:extLst>
              <a:ext uri="{FF2B5EF4-FFF2-40B4-BE49-F238E27FC236}">
                <a16:creationId xmlns:a16="http://schemas.microsoft.com/office/drawing/2014/main" id="{C20579A5-4118-444C-BB37-198B72945A56}"/>
              </a:ext>
            </a:extLst>
          </p:cNvPr>
          <p:cNvSpPr>
            <a:spLocks noGrp="1"/>
          </p:cNvSpPr>
          <p:nvPr>
            <p:ph idx="1"/>
          </p:nvPr>
        </p:nvSpPr>
        <p:spPr>
          <a:xfrm>
            <a:off x="488950" y="961571"/>
            <a:ext cx="8388350" cy="4934857"/>
          </a:xfrm>
        </p:spPr>
        <p:txBody>
          <a:bodyPr/>
          <a:lstStyle/>
          <a:p>
            <a:r>
              <a:rPr lang="en-US" altLang="en-US" sz="2000" dirty="0"/>
              <a:t>Description</a:t>
            </a:r>
          </a:p>
          <a:p>
            <a:pPr lvl="1"/>
            <a:r>
              <a:rPr lang="en-GB" altLang="en-US" sz="1800" dirty="0"/>
              <a:t>Home network support for service authorization by the visited network during LBO roaming.</a:t>
            </a:r>
            <a:endParaRPr lang="en-US" altLang="en-US" sz="1600" dirty="0"/>
          </a:p>
          <a:p>
            <a:r>
              <a:rPr lang="en-US" altLang="en-US" sz="2000" dirty="0"/>
              <a:t>Stage 1</a:t>
            </a:r>
          </a:p>
          <a:p>
            <a:pPr lvl="1"/>
            <a:r>
              <a:rPr lang="en-US" sz="1800" dirty="0"/>
              <a:t>TS 22.261: The 5G system shall support a UE with a 5G subscription roaming into a 5G Visited Mobile Network which has a roaming agreement with the UE's 5G Home Mobile Network</a:t>
            </a:r>
          </a:p>
          <a:p>
            <a:pPr lvl="1"/>
            <a:r>
              <a:rPr lang="en-US" altLang="en-US" sz="1800" dirty="0"/>
              <a:t>TS 22.153: </a:t>
            </a:r>
            <a:r>
              <a:rPr lang="en-GB" sz="1800" dirty="0"/>
              <a:t>“The system shall support means for a Service User using a UE with an MPS subscription to initiate an MPS session (e.g., MPS for DTS) when roaming within the home country and outside the home country.”</a:t>
            </a:r>
          </a:p>
          <a:p>
            <a:r>
              <a:rPr lang="en-US" altLang="en-US" sz="2000" dirty="0"/>
              <a:t>Scope</a:t>
            </a:r>
          </a:p>
          <a:p>
            <a:pPr lvl="1"/>
            <a:r>
              <a:rPr lang="en-US" altLang="en-US" sz="1800" dirty="0"/>
              <a:t>Specify a common solution to support 5GC LBO authorization, including support for MPS</a:t>
            </a:r>
          </a:p>
          <a:p>
            <a:pPr lvl="1"/>
            <a:endParaRPr lang="en-US" altLang="en-US" sz="1600" dirty="0"/>
          </a:p>
          <a:p>
            <a:pPr lvl="1"/>
            <a:endParaRPr lang="en-US" altLang="en-US" sz="1600" dirty="0"/>
          </a:p>
          <a:p>
            <a:endParaRPr lang="en-US" altLang="en-US" dirty="0"/>
          </a:p>
          <a:p>
            <a:endParaRPr lang="en-US" altLang="en-US" dirty="0"/>
          </a:p>
        </p:txBody>
      </p:sp>
    </p:spTree>
    <p:extLst>
      <p:ext uri="{BB962C8B-B14F-4D97-AF65-F5344CB8AC3E}">
        <p14:creationId xmlns:p14="http://schemas.microsoft.com/office/powerpoint/2010/main" val="2734970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D95E1AC-5E9F-4CC6-BD74-79B0B7CF4BDF}"/>
              </a:ext>
            </a:extLst>
          </p:cNvPr>
          <p:cNvSpPr>
            <a:spLocks noGrp="1"/>
          </p:cNvSpPr>
          <p:nvPr>
            <p:ph type="title"/>
          </p:nvPr>
        </p:nvSpPr>
        <p:spPr/>
        <p:txBody>
          <a:bodyPr/>
          <a:lstStyle/>
          <a:p>
            <a:r>
              <a:rPr lang="en-GB" altLang="en-US"/>
              <a:t>Summary</a:t>
            </a:r>
          </a:p>
        </p:txBody>
      </p:sp>
      <p:sp>
        <p:nvSpPr>
          <p:cNvPr id="9219" name="Content Placeholder 2">
            <a:extLst>
              <a:ext uri="{FF2B5EF4-FFF2-40B4-BE49-F238E27FC236}">
                <a16:creationId xmlns:a16="http://schemas.microsoft.com/office/drawing/2014/main" id="{9281FE49-8FA7-4E71-AE6B-DDA8A90EA413}"/>
              </a:ext>
            </a:extLst>
          </p:cNvPr>
          <p:cNvSpPr>
            <a:spLocks noGrp="1"/>
          </p:cNvSpPr>
          <p:nvPr>
            <p:ph idx="1"/>
          </p:nvPr>
        </p:nvSpPr>
        <p:spPr/>
        <p:txBody>
          <a:bodyPr/>
          <a:lstStyle/>
          <a:p>
            <a:r>
              <a:rPr lang="en-US" altLang="en-US" dirty="0"/>
              <a:t>Meeting time is proposed for the following Release 19 MPS topics:</a:t>
            </a:r>
          </a:p>
          <a:p>
            <a:pPr lvl="1"/>
            <a:r>
              <a:rPr lang="en-GB" dirty="0"/>
              <a:t>MPS for Messaging, </a:t>
            </a:r>
          </a:p>
          <a:p>
            <a:pPr lvl="1"/>
            <a:r>
              <a:rPr lang="en-GB" kern="1200" dirty="0">
                <a:solidFill>
                  <a:schemeClr val="dk1"/>
                </a:solidFill>
              </a:rPr>
              <a:t>Untrusted WLAN Authorization</a:t>
            </a:r>
            <a:r>
              <a:rPr lang="en-US" dirty="0"/>
              <a:t>, and</a:t>
            </a:r>
          </a:p>
          <a:p>
            <a:pPr lvl="1"/>
            <a:r>
              <a:rPr lang="en-GB" kern="1200" dirty="0">
                <a:solidFill>
                  <a:schemeClr val="dk1"/>
                </a:solidFill>
              </a:rPr>
              <a:t>5GC LBO Authorization</a:t>
            </a:r>
            <a:endParaRPr lang="en-GB" dirty="0"/>
          </a:p>
          <a:p>
            <a:pPr lvl="1"/>
            <a:endParaRPr lang="en-US" altLang="en-US"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25023</TotalTime>
  <Words>524</Words>
  <Application>Microsoft Office PowerPoint</Application>
  <PresentationFormat>On-screen Show (4:3)</PresentationFormat>
  <Paragraphs>80</Paragraphs>
  <Slides>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vt:lpstr>
      <vt:lpstr>Calibri</vt:lpstr>
      <vt:lpstr>Times New Roman</vt:lpstr>
      <vt:lpstr>Office Theme</vt:lpstr>
      <vt:lpstr>    Stage 2 Release 19 Priorities for Multimedia Priority Service (MPS)    </vt:lpstr>
      <vt:lpstr>Outline</vt:lpstr>
      <vt:lpstr>Overall View on Rel-19 Content</vt:lpstr>
      <vt:lpstr>MPS for Messaging</vt:lpstr>
      <vt:lpstr>Untrusted WLAN Authorization</vt:lpstr>
      <vt:lpstr>5GC LBO Authorization</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Peraton Labs-PM1</cp:lastModifiedBy>
  <cp:revision>731</cp:revision>
  <dcterms:created xsi:type="dcterms:W3CDTF">2008-08-30T09:32:10Z</dcterms:created>
  <dcterms:modified xsi:type="dcterms:W3CDTF">2023-06-02T19:33:15Z</dcterms:modified>
</cp:coreProperties>
</file>